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8" r:id="rId3"/>
    <p:sldId id="266" r:id="rId4"/>
    <p:sldId id="259" r:id="rId5"/>
    <p:sldId id="263" r:id="rId6"/>
    <p:sldId id="273" r:id="rId7"/>
    <p:sldId id="258" r:id="rId8"/>
    <p:sldId id="275" r:id="rId9"/>
    <p:sldId id="277" r:id="rId10"/>
    <p:sldId id="260" r:id="rId11"/>
    <p:sldId id="270" r:id="rId12"/>
    <p:sldId id="261" r:id="rId13"/>
    <p:sldId id="269" r:id="rId14"/>
    <p:sldId id="271" r:id="rId15"/>
    <p:sldId id="274" r:id="rId16"/>
    <p:sldId id="272" r:id="rId17"/>
    <p:sldId id="256" r:id="rId18"/>
    <p:sldId id="264" r:id="rId19"/>
    <p:sldId id="276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cki, Laura Jean" initials="CLJ" lastIdx="0" clrIdx="0">
    <p:extLst>
      <p:ext uri="{19B8F6BF-5375-455C-9EA6-DF929625EA0E}">
        <p15:presenceInfo xmlns:p15="http://schemas.microsoft.com/office/powerpoint/2012/main" userId="S-1-5-21-132280299-902714982-617630493-10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8DC2-BE42-4B63-A4A5-2CD501D2668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F526-785A-435A-A985-52FF3453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0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8DC2-BE42-4B63-A4A5-2CD501D2668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F526-785A-435A-A985-52FF3453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8DC2-BE42-4B63-A4A5-2CD501D2668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F526-785A-435A-A985-52FF3453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8DC2-BE42-4B63-A4A5-2CD501D2668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F526-785A-435A-A985-52FF3453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8DC2-BE42-4B63-A4A5-2CD501D2668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F526-785A-435A-A985-52FF3453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8DC2-BE42-4B63-A4A5-2CD501D2668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F526-785A-435A-A985-52FF3453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9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8DC2-BE42-4B63-A4A5-2CD501D2668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F526-785A-435A-A985-52FF3453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3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8DC2-BE42-4B63-A4A5-2CD501D2668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F526-785A-435A-A985-52FF3453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7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8DC2-BE42-4B63-A4A5-2CD501D2668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F526-785A-435A-A985-52FF3453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2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8DC2-BE42-4B63-A4A5-2CD501D2668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F526-785A-435A-A985-52FF3453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8DC2-BE42-4B63-A4A5-2CD501D2668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F526-785A-435A-A985-52FF3453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8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2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B8DC2-BE42-4B63-A4A5-2CD501D2668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6F526-785A-435A-A985-52FF3453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6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786443" y="1909158"/>
            <a:ext cx="180386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April 22, 1984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786441" y="2727221"/>
            <a:ext cx="180386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April 22, </a:t>
            </a:r>
            <a:r>
              <a:rPr lang="en-US" b="1" dirty="0" smtClean="0">
                <a:solidFill>
                  <a:schemeClr val="tx1"/>
                </a:solidFill>
              </a:rPr>
              <a:t>1970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786441" y="3545284"/>
            <a:ext cx="180386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April </a:t>
            </a:r>
            <a:r>
              <a:rPr lang="en-US" b="1" dirty="0">
                <a:solidFill>
                  <a:schemeClr val="tx1"/>
                </a:solidFill>
              </a:rPr>
              <a:t>22, </a:t>
            </a:r>
            <a:r>
              <a:rPr lang="en-US" b="1" dirty="0" smtClean="0">
                <a:solidFill>
                  <a:schemeClr val="tx1"/>
                </a:solidFill>
              </a:rPr>
              <a:t>1999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786441" y="4363347"/>
            <a:ext cx="180386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April 22, </a:t>
            </a:r>
            <a:r>
              <a:rPr lang="en-US" b="1" dirty="0" smtClean="0">
                <a:solidFill>
                  <a:schemeClr val="tx1"/>
                </a:solidFill>
              </a:rPr>
              <a:t>1966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1344" y="660800"/>
            <a:ext cx="4414060" cy="646331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On which of the following dates was the first Earth Day established?</a:t>
            </a:r>
          </a:p>
        </p:txBody>
      </p:sp>
    </p:spTree>
    <p:extLst>
      <p:ext uri="{BB962C8B-B14F-4D97-AF65-F5344CB8AC3E}">
        <p14:creationId xmlns:p14="http://schemas.microsoft.com/office/powerpoint/2010/main" val="158107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558679" y="2791931"/>
            <a:ext cx="2094807" cy="660462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Use a reusable bag to carry your items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558679" y="4952947"/>
            <a:ext cx="2093976" cy="65836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All of the above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549941" y="3901850"/>
            <a:ext cx="2093976" cy="65836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Drink from a reusable straw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549941" y="1746365"/>
            <a:ext cx="2093976" cy="65836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Use a reusable water bottle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89899" y="648483"/>
            <a:ext cx="4414060" cy="646331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Which of the following choices can you make at work to help restore the planet?: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020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81" y="2768230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Toaster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401981" y="1838974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Refrigerator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81" y="3718259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Dishwasher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81" y="4668288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Washing Machine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32408" y="951191"/>
            <a:ext cx="6012184" cy="369332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Which household appliance uses the most energy annually?</a:t>
            </a:r>
          </a:p>
        </p:txBody>
      </p:sp>
    </p:spTree>
    <p:extLst>
      <p:ext uri="{BB962C8B-B14F-4D97-AF65-F5344CB8AC3E}">
        <p14:creationId xmlns:p14="http://schemas.microsoft.com/office/powerpoint/2010/main" val="155147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2329640" y="2822426"/>
            <a:ext cx="4617721" cy="696583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Taking the stairs instead of the elevator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2329640" y="3805451"/>
            <a:ext cx="4617721" cy="680259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Making sure that the refrigerator doors in the work kitchens are fully closed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2329639" y="1804809"/>
            <a:ext cx="4617721" cy="679656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Turning off the lights when you leave the office at the end of the day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2329641" y="4823671"/>
            <a:ext cx="4617721" cy="654416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Limiting the length of your phone calls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9641" y="932812"/>
            <a:ext cx="4617721" cy="369332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You can save the most energy at work by: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600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79" y="2774865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50,000 years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401979" y="4551418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 Million years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83" y="3663142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100,000 years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82" y="1886589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 years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3829" y="929655"/>
            <a:ext cx="6149339" cy="369332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How long does it take glass to decompose in a landfill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0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2735136" y="2965297"/>
            <a:ext cx="3914776" cy="681303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They can last 3-25 times longer than traditional bulbs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2735132" y="5179077"/>
            <a:ext cx="3914780" cy="722376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All of the above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2735136" y="1878677"/>
            <a:ext cx="3914779" cy="681984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They typically use about 25%-80% less energy than traditional bulbs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2735132" y="4051236"/>
            <a:ext cx="3914780" cy="723206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They save consumers money because they are more energy efficient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4043" y="385729"/>
            <a:ext cx="6936975" cy="923330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Compared to traditional incandescent light bulbs energy efficient light bulbs such as halogen incandescent bulbs compact fluorescent lamps (CFLs), and light emitting diodes (LEDs) have the following advantages:</a:t>
            </a:r>
          </a:p>
        </p:txBody>
      </p:sp>
    </p:spTree>
    <p:extLst>
      <p:ext uri="{BB962C8B-B14F-4D97-AF65-F5344CB8AC3E}">
        <p14:creationId xmlns:p14="http://schemas.microsoft.com/office/powerpoint/2010/main" val="25745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78" y="2786903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500 million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401980" y="4481824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100 billion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83" y="3663142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 billion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78" y="1910664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 million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1466" y="641632"/>
            <a:ext cx="4414060" cy="646331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How many single use plastic grocery bags do </a:t>
            </a:r>
          </a:p>
          <a:p>
            <a:pPr algn="ctr"/>
            <a:r>
              <a:rPr lang="en-US" b="1" dirty="0"/>
              <a:t>Americans throw away each year?</a:t>
            </a:r>
          </a:p>
        </p:txBody>
      </p:sp>
    </p:spTree>
    <p:extLst>
      <p:ext uri="{BB962C8B-B14F-4D97-AF65-F5344CB8AC3E}">
        <p14:creationId xmlns:p14="http://schemas.microsoft.com/office/powerpoint/2010/main" val="175314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79" y="1874432"/>
            <a:ext cx="2473037" cy="507077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300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401978" y="2764765"/>
            <a:ext cx="2473037" cy="507077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500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77" y="3589277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700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77" y="4479610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1000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596" y="701716"/>
            <a:ext cx="6533804" cy="646331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How many single use plastic bags are replaced</a:t>
            </a:r>
          </a:p>
          <a:p>
            <a:pPr algn="ctr"/>
            <a:r>
              <a:rPr lang="en-US" b="1" dirty="0"/>
              <a:t> by using just one </a:t>
            </a:r>
            <a:r>
              <a:rPr lang="en-US" b="1" dirty="0" smtClean="0"/>
              <a:t>reusable </a:t>
            </a:r>
            <a:r>
              <a:rPr lang="en-US" b="1" dirty="0"/>
              <a:t>bag in a year?</a:t>
            </a:r>
          </a:p>
        </p:txBody>
      </p:sp>
    </p:spTree>
    <p:extLst>
      <p:ext uri="{BB962C8B-B14F-4D97-AF65-F5344CB8AC3E}">
        <p14:creationId xmlns:p14="http://schemas.microsoft.com/office/powerpoint/2010/main" val="85917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736564" y="1926679"/>
            <a:ext cx="180386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Meteorology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736562" y="2782192"/>
            <a:ext cx="1803861" cy="51528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Climate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736562" y="3645915"/>
            <a:ext cx="180386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Weather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736562" y="4557046"/>
            <a:ext cx="180386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All of the above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86785" y="657097"/>
            <a:ext cx="4503416" cy="646331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 average weather conditions tracked </a:t>
            </a:r>
            <a:endParaRPr lang="en-US" b="1" dirty="0" smtClean="0"/>
          </a:p>
          <a:p>
            <a:pPr algn="ctr"/>
            <a:r>
              <a:rPr lang="en-US" b="1" dirty="0" smtClean="0"/>
              <a:t>in </a:t>
            </a:r>
            <a:r>
              <a:rPr lang="en-US" b="1" dirty="0"/>
              <a:t>a </a:t>
            </a:r>
            <a:r>
              <a:rPr lang="en-US" b="1" dirty="0" smtClean="0"/>
              <a:t>place over </a:t>
            </a:r>
            <a:r>
              <a:rPr lang="en-US" b="1" dirty="0"/>
              <a:t>time (30+ years) is called:</a:t>
            </a:r>
          </a:p>
        </p:txBody>
      </p:sp>
    </p:spTree>
    <p:extLst>
      <p:ext uri="{BB962C8B-B14F-4D97-AF65-F5344CB8AC3E}">
        <p14:creationId xmlns:p14="http://schemas.microsoft.com/office/powerpoint/2010/main" val="42170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803072" y="1870004"/>
            <a:ext cx="180386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Carbon Dioxide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803071" y="3596000"/>
            <a:ext cx="180386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Water Vapor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803068" y="2747742"/>
            <a:ext cx="180386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Methane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803069" y="4473738"/>
            <a:ext cx="180386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Nitrous Oxide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7973" y="921086"/>
            <a:ext cx="4414060" cy="369332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 number one greenhouse gas is:</a:t>
            </a:r>
          </a:p>
        </p:txBody>
      </p:sp>
    </p:spTree>
    <p:extLst>
      <p:ext uri="{BB962C8B-B14F-4D97-AF65-F5344CB8AC3E}">
        <p14:creationId xmlns:p14="http://schemas.microsoft.com/office/powerpoint/2010/main" val="393080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2005959" y="1648197"/>
            <a:ext cx="5265072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When all of your neighbors build greenhouses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2005959" y="2525453"/>
            <a:ext cx="5265072" cy="89939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When the gasses in earth’s atmosphere trap heat in addition to blocking the heat from being radiated back to space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2005959" y="3798293"/>
            <a:ext cx="5265071" cy="684413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name of climate change legislation that was passed by congress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2005960" y="4856156"/>
            <a:ext cx="526507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All of the above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5962" y="908160"/>
            <a:ext cx="5265070" cy="369332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What is the greenhouse effect?</a:t>
            </a:r>
          </a:p>
        </p:txBody>
      </p:sp>
    </p:spTree>
    <p:extLst>
      <p:ext uri="{BB962C8B-B14F-4D97-AF65-F5344CB8AC3E}">
        <p14:creationId xmlns:p14="http://schemas.microsoft.com/office/powerpoint/2010/main" val="42675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88207" y="1846319"/>
            <a:ext cx="2300565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Endangered Species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488207" y="2773190"/>
            <a:ext cx="2300565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Restore the Earth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88207" y="3700061"/>
            <a:ext cx="2300565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Biodiversity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88208" y="4626931"/>
            <a:ext cx="2304288" cy="512064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All of the above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86785" y="657097"/>
            <a:ext cx="4503416" cy="369332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extrusionH="133350" contourW="38100"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 theme </a:t>
            </a:r>
            <a:r>
              <a:rPr lang="en-US" b="1" dirty="0" smtClean="0"/>
              <a:t>of Earth </a:t>
            </a:r>
            <a:r>
              <a:rPr lang="en-US" b="1" dirty="0"/>
              <a:t>Day </a:t>
            </a:r>
            <a:r>
              <a:rPr lang="en-US" b="1" dirty="0" smtClean="0"/>
              <a:t>2021 </a:t>
            </a:r>
            <a:r>
              <a:rPr lang="en-US" b="1" dirty="0"/>
              <a:t>is:</a:t>
            </a:r>
          </a:p>
        </p:txBody>
      </p:sp>
    </p:spTree>
    <p:extLst>
      <p:ext uri="{BB962C8B-B14F-4D97-AF65-F5344CB8AC3E}">
        <p14:creationId xmlns:p14="http://schemas.microsoft.com/office/powerpoint/2010/main" val="2465632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819695" y="1892258"/>
            <a:ext cx="180386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Ladybugs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819693" y="3689827"/>
            <a:ext cx="180386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Mosquitoes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819694" y="2807668"/>
            <a:ext cx="180386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Bumblebees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819693" y="4571986"/>
            <a:ext cx="180386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All of the above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0277" y="377671"/>
            <a:ext cx="4962698" cy="923330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Warming trends in our climate may cause a rise in the population of these potentially disease carrying insects in Bergen County:</a:t>
            </a:r>
          </a:p>
        </p:txBody>
      </p:sp>
    </p:spTree>
    <p:extLst>
      <p:ext uri="{BB962C8B-B14F-4D97-AF65-F5344CB8AC3E}">
        <p14:creationId xmlns:p14="http://schemas.microsoft.com/office/powerpoint/2010/main" val="7178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586930" y="1991162"/>
            <a:ext cx="2310945" cy="512064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Clean Communities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586930" y="4635828"/>
            <a:ext cx="2310945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All of the above</a:t>
            </a: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586931" y="3753164"/>
            <a:ext cx="2310944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Hazmat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586930" y="2878813"/>
            <a:ext cx="2310945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Childhood Lead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1054" y="644915"/>
            <a:ext cx="4962698" cy="646331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Which program does Bergen County currently </a:t>
            </a:r>
          </a:p>
          <a:p>
            <a:pPr algn="ctr"/>
            <a:r>
              <a:rPr lang="en-US" b="1" dirty="0"/>
              <a:t>have in place to protect our environment?</a:t>
            </a:r>
          </a:p>
        </p:txBody>
      </p:sp>
    </p:spTree>
    <p:extLst>
      <p:ext uri="{BB962C8B-B14F-4D97-AF65-F5344CB8AC3E}">
        <p14:creationId xmlns:p14="http://schemas.microsoft.com/office/powerpoint/2010/main" val="40486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181686" y="1833186"/>
            <a:ext cx="2913618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Recycling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181676" y="4420311"/>
            <a:ext cx="291362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All of the above</a:t>
            </a: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181683" y="3557936"/>
            <a:ext cx="2913621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Using eco-friendly products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181686" y="2695561"/>
            <a:ext cx="2913618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Picking up trash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1465" y="658257"/>
            <a:ext cx="4414060" cy="646331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Everyone in Bergen County can help</a:t>
            </a:r>
          </a:p>
          <a:p>
            <a:pPr algn="ctr"/>
            <a:r>
              <a:rPr lang="en-US" b="1" dirty="0"/>
              <a:t>fight pollution and climate change by:</a:t>
            </a:r>
          </a:p>
        </p:txBody>
      </p:sp>
    </p:spTree>
    <p:extLst>
      <p:ext uri="{BB962C8B-B14F-4D97-AF65-F5344CB8AC3E}">
        <p14:creationId xmlns:p14="http://schemas.microsoft.com/office/powerpoint/2010/main" val="170607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153637" y="1847594"/>
            <a:ext cx="2969726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Reclaim, Reduce, Recycle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153637" y="2737356"/>
            <a:ext cx="2969726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Reduce, Reuse, Recycle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153637" y="3627118"/>
            <a:ext cx="2969726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Recover, Reutilize</a:t>
            </a:r>
            <a:r>
              <a:rPr lang="en-US" b="1" smtClean="0">
                <a:solidFill>
                  <a:schemeClr val="tx1"/>
                </a:solidFill>
              </a:rPr>
              <a:t>, Reprocess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153637" y="4516882"/>
            <a:ext cx="2969725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All of the above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53637" y="933979"/>
            <a:ext cx="2969726" cy="369332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RRR stands for:</a:t>
            </a:r>
          </a:p>
        </p:txBody>
      </p:sp>
    </p:spTree>
    <p:extLst>
      <p:ext uri="{BB962C8B-B14F-4D97-AF65-F5344CB8AC3E}">
        <p14:creationId xmlns:p14="http://schemas.microsoft.com/office/powerpoint/2010/main" val="138011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82" y="2829529"/>
            <a:ext cx="2473037" cy="507077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4,500 gallons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401983" y="4718859"/>
            <a:ext cx="2473037" cy="507077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27,000 gallons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82" y="3774194"/>
            <a:ext cx="2473037" cy="507077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15,700 gallons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81" y="1884864"/>
            <a:ext cx="2473037" cy="507077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300 gallons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597" y="696574"/>
            <a:ext cx="6533804" cy="646331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How many gallons of water are wasted annually from a leaky faucet that leaks one drop of water per second?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53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632662" y="2759361"/>
            <a:ext cx="2244433" cy="649224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Picking up trash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632661" y="4555153"/>
            <a:ext cx="2244433" cy="648986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All of the above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632660" y="3657257"/>
            <a:ext cx="2244434" cy="649224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Picking up animal waste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632660" y="1861465"/>
            <a:ext cx="2244434" cy="649224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Avoiding single-use plastic items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3528" y="661740"/>
            <a:ext cx="4962698" cy="369332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You can help to keep earth’s water clean by: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6515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78" y="2769018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100,000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401977" y="4557264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500,000,000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78" y="3663141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250,000,000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78" y="1874895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25,000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03663" y="671225"/>
            <a:ext cx="4503416" cy="646331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How many plastic drinking straws do Americans use every day?</a:t>
            </a:r>
          </a:p>
        </p:txBody>
      </p:sp>
    </p:spTree>
    <p:extLst>
      <p:ext uri="{BB962C8B-B14F-4D97-AF65-F5344CB8AC3E}">
        <p14:creationId xmlns:p14="http://schemas.microsoft.com/office/powerpoint/2010/main" val="116798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79" y="2766099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35%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401979" y="1869056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9%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79" y="3622837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50%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2" name="explode.wav"/>
            </a:hlinkClick>
          </p:cNvPr>
          <p:cNvSpPr/>
          <p:nvPr/>
        </p:nvSpPr>
        <p:spPr>
          <a:xfrm>
            <a:off x="3401982" y="4485117"/>
            <a:ext cx="2473037" cy="50707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75%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0451" y="636364"/>
            <a:ext cx="6116095" cy="646331"/>
          </a:xfrm>
          <a:prstGeom prst="rect">
            <a:avLst/>
          </a:prstGeom>
          <a:gradFill>
            <a:gsLst>
              <a:gs pos="100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30000">
                <a:srgbClr val="BBD7D9"/>
              </a:gs>
              <a:gs pos="12000">
                <a:srgbClr val="C0DCC5"/>
              </a:gs>
              <a:gs pos="53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As of 2015, about 6.3 billion metric tons of plastic has been produced in the U.S. How much of that has been recycled?</a:t>
            </a:r>
          </a:p>
        </p:txBody>
      </p:sp>
    </p:spTree>
    <p:extLst>
      <p:ext uri="{BB962C8B-B14F-4D97-AF65-F5344CB8AC3E}">
        <p14:creationId xmlns:p14="http://schemas.microsoft.com/office/powerpoint/2010/main" val="349005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</TotalTime>
  <Words>575</Words>
  <Application>Microsoft Office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Checki, Laura Jean</dc:creator>
  <cp:lastModifiedBy>Checki, Laura Jean</cp:lastModifiedBy>
  <cp:revision>99</cp:revision>
  <dcterms:created xsi:type="dcterms:W3CDTF">2020-01-30T19:06:47Z</dcterms:created>
  <dcterms:modified xsi:type="dcterms:W3CDTF">2021-03-19T16:47:26Z</dcterms:modified>
</cp:coreProperties>
</file>